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9"/>
  </p:notesMasterIdLst>
  <p:sldIdLst>
    <p:sldId id="256" r:id="rId2"/>
    <p:sldId id="257" r:id="rId3"/>
    <p:sldId id="267" r:id="rId4"/>
    <p:sldId id="259" r:id="rId5"/>
    <p:sldId id="266" r:id="rId6"/>
    <p:sldId id="258" r:id="rId7"/>
    <p:sldId id="268" r:id="rId8"/>
  </p:sldIdLst>
  <p:sldSz cx="9144000" cy="5143500" type="screen16x9"/>
  <p:notesSz cx="6858000" cy="9144000"/>
  <p:embeddedFontLst>
    <p:embeddedFont>
      <p:font typeface="Abel" panose="020B0604020202020204" charset="0"/>
      <p:regular r:id="rId10"/>
    </p:embeddedFont>
    <p:embeddedFont>
      <p:font typeface="Anton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6A6A"/>
    <a:srgbClr val="FFF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4660"/>
  </p:normalViewPr>
  <p:slideViewPr>
    <p:cSldViewPr snapToGrid="0">
      <p:cViewPr>
        <p:scale>
          <a:sx n="100" d="100"/>
          <a:sy n="100" d="100"/>
        </p:scale>
        <p:origin x="52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db2ce798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db2ce798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7cfa781d9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7cfa781d9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7cfa781d9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57cfa781d9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cfa781d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cfa781d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7cfa781d9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7cfa781d9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db2ce79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db2ce79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7cfa781d9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7cfa781d9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66725" y="1461650"/>
            <a:ext cx="8377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_5">
    <p:bg>
      <p:bgPr>
        <a:solidFill>
          <a:srgbClr val="F3F3F3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6086775" y="2303100"/>
            <a:ext cx="2224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ctrTitle"/>
          </p:nvPr>
        </p:nvSpPr>
        <p:spPr>
          <a:xfrm>
            <a:off x="2278690" y="1545450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2_1_1">
    <p:bg>
      <p:bgPr>
        <a:solidFill>
          <a:srgbClr val="F3F3F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206400" y="0"/>
            <a:ext cx="946800" cy="4515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ctrTitle"/>
          </p:nvPr>
        </p:nvSpPr>
        <p:spPr>
          <a:xfrm>
            <a:off x="541050" y="2143950"/>
            <a:ext cx="4132500" cy="8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">
  <p:cSld name="CUSTOM_2_1_1_1">
    <p:bg>
      <p:bgPr>
        <a:solidFill>
          <a:srgbClr val="F3F3F3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 flipH="1">
            <a:off x="3757750" y="0"/>
            <a:ext cx="1628400" cy="52290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ctrTitle"/>
          </p:nvPr>
        </p:nvSpPr>
        <p:spPr>
          <a:xfrm>
            <a:off x="3868975" y="2143950"/>
            <a:ext cx="14061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9925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992475" y="2678542"/>
            <a:ext cx="2243400" cy="537300"/>
          </a:xfrm>
          <a:prstGeom prst="rect">
            <a:avLst/>
          </a:prstGeom>
          <a:solidFill>
            <a:srgbClr val="FFF56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3"/>
          </p:nvPr>
        </p:nvSpPr>
        <p:spPr>
          <a:xfrm flipH="1">
            <a:off x="59081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600"/>
              <a:buFont typeface="Anton"/>
              <a:buNone/>
              <a:defRPr sz="16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ubTitle" idx="4"/>
          </p:nvPr>
        </p:nvSpPr>
        <p:spPr>
          <a:xfrm>
            <a:off x="5908125" y="2678542"/>
            <a:ext cx="2243400" cy="537300"/>
          </a:xfrm>
          <a:prstGeom prst="rect">
            <a:avLst/>
          </a:prstGeom>
          <a:solidFill>
            <a:srgbClr val="FFF56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4_3_1">
    <p:bg>
      <p:bgPr>
        <a:solidFill>
          <a:srgbClr val="F3F3F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139125" y="2298263"/>
            <a:ext cx="2776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4939425" y="14616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6982882" y="1205014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3F3F3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bg>
      <p:bgPr>
        <a:solidFill>
          <a:srgbClr val="F3F3F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757850" y="67320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9838" y="338505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699838" y="25873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3"/>
          </p:nvPr>
        </p:nvSpPr>
        <p:spPr>
          <a:xfrm>
            <a:off x="699838" y="178955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699838" y="9918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3649980" y="1545450"/>
            <a:ext cx="3717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916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bg>
      <p:bgPr>
        <a:solidFill>
          <a:srgbClr val="F3F3F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2609450" y="0"/>
            <a:ext cx="39252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hasCustomPrompt="1"/>
          </p:nvPr>
        </p:nvSpPr>
        <p:spPr>
          <a:xfrm>
            <a:off x="4671338" y="67392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5900950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2"/>
          </p:nvPr>
        </p:nvSpPr>
        <p:spPr>
          <a:xfrm>
            <a:off x="5900950" y="97975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 idx="3" hasCustomPrompt="1"/>
          </p:nvPr>
        </p:nvSpPr>
        <p:spPr>
          <a:xfrm>
            <a:off x="4671338" y="21577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4"/>
          </p:nvPr>
        </p:nvSpPr>
        <p:spPr>
          <a:xfrm flipH="1">
            <a:off x="5900950" y="1859123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5"/>
          </p:nvPr>
        </p:nvSpPr>
        <p:spPr>
          <a:xfrm>
            <a:off x="5900950" y="247130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6" hasCustomPrompt="1"/>
          </p:nvPr>
        </p:nvSpPr>
        <p:spPr>
          <a:xfrm>
            <a:off x="3583427" y="6739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7"/>
          </p:nvPr>
        </p:nvSpPr>
        <p:spPr>
          <a:xfrm flipH="1">
            <a:off x="1394425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8"/>
          </p:nvPr>
        </p:nvSpPr>
        <p:spPr>
          <a:xfrm>
            <a:off x="999625" y="97977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idx="9" hasCustomPrompt="1"/>
          </p:nvPr>
        </p:nvSpPr>
        <p:spPr>
          <a:xfrm>
            <a:off x="3583427" y="2157696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3"/>
          </p:nvPr>
        </p:nvSpPr>
        <p:spPr>
          <a:xfrm flipH="1">
            <a:off x="1394425" y="1859121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4"/>
          </p:nvPr>
        </p:nvSpPr>
        <p:spPr>
          <a:xfrm>
            <a:off x="999625" y="2471312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5" hasCustomPrompt="1"/>
          </p:nvPr>
        </p:nvSpPr>
        <p:spPr>
          <a:xfrm>
            <a:off x="4671338" y="366108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6"/>
          </p:nvPr>
        </p:nvSpPr>
        <p:spPr>
          <a:xfrm flipH="1">
            <a:off x="5900950" y="3376576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7"/>
          </p:nvPr>
        </p:nvSpPr>
        <p:spPr>
          <a:xfrm>
            <a:off x="5900950" y="398875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18" hasCustomPrompt="1"/>
          </p:nvPr>
        </p:nvSpPr>
        <p:spPr>
          <a:xfrm>
            <a:off x="3583427" y="3661077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9"/>
          </p:nvPr>
        </p:nvSpPr>
        <p:spPr>
          <a:xfrm flipH="1">
            <a:off x="1394425" y="3376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20"/>
          </p:nvPr>
        </p:nvSpPr>
        <p:spPr>
          <a:xfrm>
            <a:off x="999625" y="3988767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555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5" r:id="rId3"/>
    <p:sldLayoutId id="2147483656" r:id="rId4"/>
    <p:sldLayoutId id="2147483657" r:id="rId5"/>
    <p:sldLayoutId id="2147483659" r:id="rId6"/>
    <p:sldLayoutId id="2147483663" r:id="rId7"/>
    <p:sldLayoutId id="214748366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766725" y="1372418"/>
            <a:ext cx="47019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/>
              <a:t>BUSCADOR DE RUTA MINIMA</a:t>
            </a:r>
            <a:endParaRPr sz="6000" dirty="0"/>
          </a:p>
        </p:txBody>
      </p:sp>
      <p:sp>
        <p:nvSpPr>
          <p:cNvPr id="82" name="Google Shape;82;p16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966565" y="623290"/>
            <a:ext cx="64272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1;p27">
            <a:extLst>
              <a:ext uri="{FF2B5EF4-FFF2-40B4-BE49-F238E27FC236}">
                <a16:creationId xmlns:a16="http://schemas.microsoft.com/office/drawing/2014/main" id="{31B84EA2-6050-4AC9-AD67-C67F2666694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2061340"/>
            <a:ext cx="1628399" cy="7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700" dirty="0">
                <a:solidFill>
                  <a:srgbClr val="434343"/>
                </a:solidFill>
              </a:rPr>
              <a:t>PROBLEMA PARA EL CLIENTE</a:t>
            </a:r>
            <a:endParaRPr sz="2700" dirty="0">
              <a:solidFill>
                <a:srgbClr val="434343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42E5DF-445D-4945-8584-15BB9588E3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"/>
          <a:stretch/>
        </p:blipFill>
        <p:spPr>
          <a:xfrm>
            <a:off x="1562100" y="1255"/>
            <a:ext cx="90678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Resultado de imagen para perdida de dinero en las empresas">
            <a:extLst>
              <a:ext uri="{FF2B5EF4-FFF2-40B4-BE49-F238E27FC236}">
                <a16:creationId xmlns:a16="http://schemas.microsoft.com/office/drawing/2014/main" id="{04A90938-689E-405E-9A50-3BB3903F9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782" y="0"/>
            <a:ext cx="439627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948ACBC1-649D-48DD-986A-B0204ACA18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8" r="4359"/>
          <a:stretch/>
        </p:blipFill>
        <p:spPr bwMode="auto">
          <a:xfrm>
            <a:off x="-178117" y="0"/>
            <a:ext cx="4279066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0" name="Google Shape;370;p27"/>
          <p:cNvSpPr/>
          <p:nvPr/>
        </p:nvSpPr>
        <p:spPr>
          <a:xfrm flipH="1">
            <a:off x="3757750" y="0"/>
            <a:ext cx="1628400" cy="52290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7"/>
          <p:cNvSpPr txBox="1">
            <a:spLocks noGrp="1"/>
          </p:cNvSpPr>
          <p:nvPr>
            <p:ph type="ctrTitle"/>
          </p:nvPr>
        </p:nvSpPr>
        <p:spPr>
          <a:xfrm>
            <a:off x="3794543" y="2175849"/>
            <a:ext cx="1628399" cy="7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700" dirty="0">
                <a:solidFill>
                  <a:srgbClr val="434343"/>
                </a:solidFill>
              </a:rPr>
              <a:t>PROBLEMA PARA LA EMPRESA</a:t>
            </a:r>
            <a:endParaRPr sz="2700" dirty="0">
              <a:solidFill>
                <a:srgbClr val="434343"/>
              </a:solidFill>
            </a:endParaRPr>
          </a:p>
        </p:txBody>
      </p:sp>
      <p:sp>
        <p:nvSpPr>
          <p:cNvPr id="372" name="Google Shape;372;p27"/>
          <p:cNvSpPr txBox="1">
            <a:spLocks noGrp="1"/>
          </p:cNvSpPr>
          <p:nvPr>
            <p:ph type="subTitle" idx="1"/>
          </p:nvPr>
        </p:nvSpPr>
        <p:spPr>
          <a:xfrm flipH="1">
            <a:off x="1116164" y="4180511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/>
              <a:t>PERDIDA DE CLIENTES</a:t>
            </a:r>
            <a:endParaRPr sz="1800" dirty="0"/>
          </a:p>
        </p:txBody>
      </p:sp>
      <p:sp>
        <p:nvSpPr>
          <p:cNvPr id="374" name="Google Shape;374;p27"/>
          <p:cNvSpPr txBox="1">
            <a:spLocks noGrp="1"/>
          </p:cNvSpPr>
          <p:nvPr>
            <p:ph type="subTitle" idx="3"/>
          </p:nvPr>
        </p:nvSpPr>
        <p:spPr>
          <a:xfrm flipH="1">
            <a:off x="5793416" y="4180511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/>
              <a:t>PERDIDA DE RECURSOS</a:t>
            </a:r>
            <a:endParaRPr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661F6654-2E41-4E03-8324-128E593AA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Google Shape;145;p19"/>
          <p:cNvSpPr txBox="1">
            <a:spLocks noGrp="1"/>
          </p:cNvSpPr>
          <p:nvPr>
            <p:ph type="subTitle" idx="1"/>
          </p:nvPr>
        </p:nvSpPr>
        <p:spPr>
          <a:xfrm>
            <a:off x="6086775" y="2303099"/>
            <a:ext cx="2663820" cy="8866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s-MX" sz="1600" dirty="0"/>
              <a:t>Para resolver la problemática que ya se explico, se propone desarrollar un programa informático que a partir de dos municipios dados, encuentre las rutas que se deben tomar de manera que sea el camino mas corto</a:t>
            </a:r>
            <a:endParaRPr sz="1600"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5984950" y="533412"/>
            <a:ext cx="2867469" cy="17696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PROPUESTA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3757850" y="-5445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6"/>
          <p:cNvSpPr/>
          <p:nvPr/>
        </p:nvSpPr>
        <p:spPr>
          <a:xfrm>
            <a:off x="206400" y="0"/>
            <a:ext cx="946800" cy="4515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 txBox="1">
            <a:spLocks noGrp="1"/>
          </p:cNvSpPr>
          <p:nvPr>
            <p:ph type="ctrTitle"/>
          </p:nvPr>
        </p:nvSpPr>
        <p:spPr>
          <a:xfrm>
            <a:off x="541050" y="2143950"/>
            <a:ext cx="15303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</a:rPr>
              <a:t>COSTOS</a:t>
            </a:r>
            <a:endParaRPr dirty="0">
              <a:solidFill>
                <a:srgbClr val="434343"/>
              </a:solidFill>
            </a:endParaRPr>
          </a:p>
        </p:txBody>
      </p:sp>
      <p:cxnSp>
        <p:nvCxnSpPr>
          <p:cNvPr id="335" name="Google Shape;335;p26"/>
          <p:cNvCxnSpPr>
            <a:cxnSpLocks/>
          </p:cNvCxnSpPr>
          <p:nvPr/>
        </p:nvCxnSpPr>
        <p:spPr>
          <a:xfrm>
            <a:off x="5121170" y="1155575"/>
            <a:ext cx="9" cy="2521976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" name="Google Shape;338;p26"/>
          <p:cNvCxnSpPr>
            <a:cxnSpLocks/>
          </p:cNvCxnSpPr>
          <p:nvPr/>
        </p:nvCxnSpPr>
        <p:spPr>
          <a:xfrm>
            <a:off x="6335821" y="1155575"/>
            <a:ext cx="0" cy="25221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6"/>
          <p:cNvSpPr/>
          <p:nvPr/>
        </p:nvSpPr>
        <p:spPr>
          <a:xfrm>
            <a:off x="4522979" y="2167441"/>
            <a:ext cx="1196400" cy="303600"/>
          </a:xfrm>
          <a:prstGeom prst="rect">
            <a:avLst/>
          </a:prstGeom>
          <a:solidFill>
            <a:srgbClr val="D6FF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COSTO POR DIA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47" name="Google Shape;347;p26"/>
          <p:cNvSpPr/>
          <p:nvPr/>
        </p:nvSpPr>
        <p:spPr>
          <a:xfrm>
            <a:off x="5737625" y="2167441"/>
            <a:ext cx="1196400" cy="303600"/>
          </a:xfrm>
          <a:prstGeom prst="rect">
            <a:avLst/>
          </a:prstGeom>
          <a:solidFill>
            <a:srgbClr val="D6FF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$ 325.00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58" name="Google Shape;358;p26"/>
          <p:cNvSpPr/>
          <p:nvPr/>
        </p:nvSpPr>
        <p:spPr>
          <a:xfrm>
            <a:off x="4522979" y="2557201"/>
            <a:ext cx="1196400" cy="3036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DIAS NECESARIOS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59" name="Google Shape;359;p26"/>
          <p:cNvSpPr/>
          <p:nvPr/>
        </p:nvSpPr>
        <p:spPr>
          <a:xfrm>
            <a:off x="5737625" y="2557201"/>
            <a:ext cx="1196400" cy="3036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3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2" name="Google Shape;362;p26"/>
          <p:cNvSpPr/>
          <p:nvPr/>
        </p:nvSpPr>
        <p:spPr>
          <a:xfrm>
            <a:off x="4522979" y="2917951"/>
            <a:ext cx="1196400" cy="3036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EQUIPOS NECESARIOS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3" name="Google Shape;363;p26"/>
          <p:cNvSpPr/>
          <p:nvPr/>
        </p:nvSpPr>
        <p:spPr>
          <a:xfrm>
            <a:off x="5737625" y="2917951"/>
            <a:ext cx="1196400" cy="3036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5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7" name="Google Shape;336;p26">
            <a:extLst>
              <a:ext uri="{FF2B5EF4-FFF2-40B4-BE49-F238E27FC236}">
                <a16:creationId xmlns:a16="http://schemas.microsoft.com/office/drawing/2014/main" id="{B0DEFBC2-D482-45E0-AEB3-6ACC2459CD6B}"/>
              </a:ext>
            </a:extLst>
          </p:cNvPr>
          <p:cNvSpPr txBox="1"/>
          <p:nvPr/>
        </p:nvSpPr>
        <p:spPr>
          <a:xfrm flipH="1">
            <a:off x="4913495" y="1156183"/>
            <a:ext cx="1563504" cy="353181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RENTA DE LAPTOPS</a:t>
            </a:r>
            <a:endParaRPr dirty="0"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" name="Google Shape;337;p26">
            <a:extLst>
              <a:ext uri="{FF2B5EF4-FFF2-40B4-BE49-F238E27FC236}">
                <a16:creationId xmlns:a16="http://schemas.microsoft.com/office/drawing/2014/main" id="{FE73DD27-1654-46EF-8894-7473A229A06E}"/>
              </a:ext>
            </a:extLst>
          </p:cNvPr>
          <p:cNvSpPr/>
          <p:nvPr/>
        </p:nvSpPr>
        <p:spPr>
          <a:xfrm>
            <a:off x="4522971" y="3498226"/>
            <a:ext cx="2411050" cy="303600"/>
          </a:xfrm>
          <a:prstGeom prst="rect">
            <a:avLst/>
          </a:prstGeom>
          <a:solidFill>
            <a:srgbClr val="FE6A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b="1" dirty="0">
                <a:latin typeface="Abel"/>
                <a:ea typeface="Abel"/>
                <a:cs typeface="Abel"/>
                <a:sym typeface="Abel"/>
              </a:rPr>
              <a:t>TOTAL: $ 4875.00</a:t>
            </a:r>
            <a:endParaRPr sz="1000" b="1" dirty="0"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39" name="Google Shape;335;p26">
            <a:extLst>
              <a:ext uri="{FF2B5EF4-FFF2-40B4-BE49-F238E27FC236}">
                <a16:creationId xmlns:a16="http://schemas.microsoft.com/office/drawing/2014/main" id="{7A97D18F-176C-4C21-87BD-FEC5C2C49C27}"/>
              </a:ext>
            </a:extLst>
          </p:cNvPr>
          <p:cNvCxnSpPr>
            <a:cxnSpLocks/>
          </p:cNvCxnSpPr>
          <p:nvPr/>
        </p:nvCxnSpPr>
        <p:spPr>
          <a:xfrm>
            <a:off x="2282720" y="1165100"/>
            <a:ext cx="9" cy="2521976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338;p26">
            <a:extLst>
              <a:ext uri="{FF2B5EF4-FFF2-40B4-BE49-F238E27FC236}">
                <a16:creationId xmlns:a16="http://schemas.microsoft.com/office/drawing/2014/main" id="{B5E7600D-38AB-4C07-A8EA-0CEAB70D3568}"/>
              </a:ext>
            </a:extLst>
          </p:cNvPr>
          <p:cNvCxnSpPr>
            <a:cxnSpLocks/>
          </p:cNvCxnSpPr>
          <p:nvPr/>
        </p:nvCxnSpPr>
        <p:spPr>
          <a:xfrm>
            <a:off x="3497371" y="1165100"/>
            <a:ext cx="0" cy="25221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346;p26">
            <a:extLst>
              <a:ext uri="{FF2B5EF4-FFF2-40B4-BE49-F238E27FC236}">
                <a16:creationId xmlns:a16="http://schemas.microsoft.com/office/drawing/2014/main" id="{CC74CCF9-A937-4FA0-B011-E8331EEBB477}"/>
              </a:ext>
            </a:extLst>
          </p:cNvPr>
          <p:cNvSpPr/>
          <p:nvPr/>
        </p:nvSpPr>
        <p:spPr>
          <a:xfrm>
            <a:off x="1684529" y="2043616"/>
            <a:ext cx="1196400" cy="303600"/>
          </a:xfrm>
          <a:prstGeom prst="rect">
            <a:avLst/>
          </a:prstGeom>
          <a:solidFill>
            <a:srgbClr val="D6FF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COSTO POR HORA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2" name="Google Shape;347;p26">
            <a:extLst>
              <a:ext uri="{FF2B5EF4-FFF2-40B4-BE49-F238E27FC236}">
                <a16:creationId xmlns:a16="http://schemas.microsoft.com/office/drawing/2014/main" id="{B49FB0EB-CC77-443C-8C62-F1D075A35C1E}"/>
              </a:ext>
            </a:extLst>
          </p:cNvPr>
          <p:cNvSpPr/>
          <p:nvPr/>
        </p:nvSpPr>
        <p:spPr>
          <a:xfrm>
            <a:off x="2899175" y="2043616"/>
            <a:ext cx="1196400" cy="303600"/>
          </a:xfrm>
          <a:prstGeom prst="rect">
            <a:avLst/>
          </a:prstGeom>
          <a:solidFill>
            <a:srgbClr val="D6FF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$ 71.08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5" name="Google Shape;358;p26">
            <a:extLst>
              <a:ext uri="{FF2B5EF4-FFF2-40B4-BE49-F238E27FC236}">
                <a16:creationId xmlns:a16="http://schemas.microsoft.com/office/drawing/2014/main" id="{403887D0-FBB4-4220-BF73-BE3854944B1C}"/>
              </a:ext>
            </a:extLst>
          </p:cNvPr>
          <p:cNvSpPr/>
          <p:nvPr/>
        </p:nvSpPr>
        <p:spPr>
          <a:xfrm>
            <a:off x="1684529" y="2433376"/>
            <a:ext cx="1196400" cy="3036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HORA</a:t>
            </a:r>
            <a:r>
              <a:rPr lang="es" sz="1000" dirty="0">
                <a:latin typeface="Abel"/>
                <a:ea typeface="Abel"/>
                <a:cs typeface="Abel"/>
                <a:sym typeface="Abel"/>
              </a:rPr>
              <a:t>S NECESARI</a:t>
            </a: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A</a:t>
            </a:r>
            <a:r>
              <a:rPr lang="es" sz="1000" dirty="0">
                <a:latin typeface="Abel"/>
                <a:ea typeface="Abel"/>
                <a:cs typeface="Abel"/>
                <a:sym typeface="Abel"/>
              </a:rPr>
              <a:t>S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6" name="Google Shape;359;p26">
            <a:extLst>
              <a:ext uri="{FF2B5EF4-FFF2-40B4-BE49-F238E27FC236}">
                <a16:creationId xmlns:a16="http://schemas.microsoft.com/office/drawing/2014/main" id="{5BFEF759-694A-4CFE-852E-CFD459621DAE}"/>
              </a:ext>
            </a:extLst>
          </p:cNvPr>
          <p:cNvSpPr/>
          <p:nvPr/>
        </p:nvSpPr>
        <p:spPr>
          <a:xfrm>
            <a:off x="2899175" y="2433376"/>
            <a:ext cx="1196400" cy="3036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Abel"/>
                <a:ea typeface="Abel"/>
                <a:cs typeface="Abel"/>
                <a:sym typeface="Abel"/>
              </a:rPr>
              <a:t>24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" name="Google Shape;362;p26">
            <a:extLst>
              <a:ext uri="{FF2B5EF4-FFF2-40B4-BE49-F238E27FC236}">
                <a16:creationId xmlns:a16="http://schemas.microsoft.com/office/drawing/2014/main" id="{E18EE24A-973C-4DC7-952E-21885F390DAB}"/>
              </a:ext>
            </a:extLst>
          </p:cNvPr>
          <p:cNvSpPr/>
          <p:nvPr/>
        </p:nvSpPr>
        <p:spPr>
          <a:xfrm>
            <a:off x="1684529" y="2794126"/>
            <a:ext cx="1196400" cy="3036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PROGRAMADORES</a:t>
            </a:r>
            <a:r>
              <a:rPr lang="es" sz="1000" dirty="0">
                <a:latin typeface="Abel"/>
                <a:ea typeface="Abel"/>
                <a:cs typeface="Abel"/>
                <a:sym typeface="Abel"/>
              </a:rPr>
              <a:t> NECESARIOS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" name="Google Shape;363;p26">
            <a:extLst>
              <a:ext uri="{FF2B5EF4-FFF2-40B4-BE49-F238E27FC236}">
                <a16:creationId xmlns:a16="http://schemas.microsoft.com/office/drawing/2014/main" id="{A87F1DE1-386F-4E99-9D05-6ECECCF2EEF8}"/>
              </a:ext>
            </a:extLst>
          </p:cNvPr>
          <p:cNvSpPr/>
          <p:nvPr/>
        </p:nvSpPr>
        <p:spPr>
          <a:xfrm>
            <a:off x="2899175" y="2794126"/>
            <a:ext cx="1196400" cy="3036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latin typeface="Abel"/>
                <a:ea typeface="Abel"/>
                <a:cs typeface="Abel"/>
                <a:sym typeface="Abel"/>
              </a:rPr>
              <a:t>5</a:t>
            </a:r>
            <a:endParaRPr sz="1000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9" name="Google Shape;336;p26">
            <a:extLst>
              <a:ext uri="{FF2B5EF4-FFF2-40B4-BE49-F238E27FC236}">
                <a16:creationId xmlns:a16="http://schemas.microsoft.com/office/drawing/2014/main" id="{66554125-F9EB-4CF9-AD81-8BED2659B672}"/>
              </a:ext>
            </a:extLst>
          </p:cNvPr>
          <p:cNvSpPr txBox="1"/>
          <p:nvPr/>
        </p:nvSpPr>
        <p:spPr>
          <a:xfrm flipH="1">
            <a:off x="2075045" y="1165708"/>
            <a:ext cx="1563504" cy="353181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PROGRAMADOR </a:t>
            </a:r>
            <a:endParaRPr dirty="0"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" name="Google Shape;337;p26">
            <a:extLst>
              <a:ext uri="{FF2B5EF4-FFF2-40B4-BE49-F238E27FC236}">
                <a16:creationId xmlns:a16="http://schemas.microsoft.com/office/drawing/2014/main" id="{0D1708F7-A2F2-4FB2-8936-E6C5A319AF23}"/>
              </a:ext>
            </a:extLst>
          </p:cNvPr>
          <p:cNvSpPr/>
          <p:nvPr/>
        </p:nvSpPr>
        <p:spPr>
          <a:xfrm>
            <a:off x="1684521" y="3374401"/>
            <a:ext cx="2411050" cy="303600"/>
          </a:xfrm>
          <a:prstGeom prst="rect">
            <a:avLst/>
          </a:prstGeom>
          <a:solidFill>
            <a:srgbClr val="FE6A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b="1" dirty="0">
                <a:latin typeface="Abel"/>
                <a:ea typeface="Abel"/>
                <a:cs typeface="Abel"/>
                <a:sym typeface="Abel"/>
              </a:rPr>
              <a:t>TOTAL: $ 8529.60</a:t>
            </a:r>
            <a:endParaRPr sz="1000" b="1" dirty="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1" name="Google Shape;350;p26">
            <a:extLst>
              <a:ext uri="{FF2B5EF4-FFF2-40B4-BE49-F238E27FC236}">
                <a16:creationId xmlns:a16="http://schemas.microsoft.com/office/drawing/2014/main" id="{73161B24-FD99-4EB7-9F36-60650DB61339}"/>
              </a:ext>
            </a:extLst>
          </p:cNvPr>
          <p:cNvSpPr txBox="1"/>
          <p:nvPr/>
        </p:nvSpPr>
        <p:spPr>
          <a:xfrm flipH="1">
            <a:off x="4522971" y="1803875"/>
            <a:ext cx="2411044" cy="3036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rPr>
              <a:t>PORTATIL HP PROBOOK 4530S 15.6 CORE 17 8G EN RAM</a:t>
            </a:r>
            <a:endParaRPr sz="1000" dirty="0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2" name="Google Shape;336;p26">
            <a:extLst>
              <a:ext uri="{FF2B5EF4-FFF2-40B4-BE49-F238E27FC236}">
                <a16:creationId xmlns:a16="http://schemas.microsoft.com/office/drawing/2014/main" id="{D91ADC16-4C34-459B-B176-E9833B85FEE8}"/>
              </a:ext>
            </a:extLst>
          </p:cNvPr>
          <p:cNvSpPr txBox="1"/>
          <p:nvPr/>
        </p:nvSpPr>
        <p:spPr>
          <a:xfrm flipH="1">
            <a:off x="7275767" y="2381538"/>
            <a:ext cx="1745799" cy="710876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INVERSION FINAL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$13404.60</a:t>
            </a:r>
            <a:endParaRPr sz="1800" dirty="0"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n para grafica de ventas">
            <a:extLst>
              <a:ext uri="{FF2B5EF4-FFF2-40B4-BE49-F238E27FC236}">
                <a16:creationId xmlns:a16="http://schemas.microsoft.com/office/drawing/2014/main" id="{B58D7F0E-1F58-4BBE-A84D-3EA17A42A2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4" r="4326"/>
          <a:stretch/>
        </p:blipFill>
        <p:spPr bwMode="auto">
          <a:xfrm>
            <a:off x="2859787" y="0"/>
            <a:ext cx="3424425" cy="513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" name="Google Shape;119;p18"/>
          <p:cNvSpPr/>
          <p:nvPr/>
        </p:nvSpPr>
        <p:spPr>
          <a:xfrm>
            <a:off x="3757850" y="-81925"/>
            <a:ext cx="1628400" cy="5302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 flipH="1">
            <a:off x="7182275" y="1457500"/>
            <a:ext cx="12519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>
                <a:solidFill>
                  <a:srgbClr val="434343"/>
                </a:solidFill>
              </a:rPr>
              <a:t>PARA LA EMPRESA</a:t>
            </a: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2"/>
          </p:nvPr>
        </p:nvSpPr>
        <p:spPr>
          <a:xfrm>
            <a:off x="6782150" y="2254600"/>
            <a:ext cx="1993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>
                <a:solidFill>
                  <a:srgbClr val="434343"/>
                </a:solidFill>
              </a:rPr>
              <a:t>Gracias a esto los clientes tendrán preferencia a la empresa</a:t>
            </a:r>
            <a:endParaRPr sz="1600" dirty="0">
              <a:solidFill>
                <a:srgbClr val="434343"/>
              </a:solidFill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7"/>
          </p:nvPr>
        </p:nvSpPr>
        <p:spPr>
          <a:xfrm flipH="1">
            <a:off x="774699" y="1457500"/>
            <a:ext cx="12165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/>
              <a:t>PARA EL CLIENTE</a:t>
            </a: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8"/>
          </p:nvPr>
        </p:nvSpPr>
        <p:spPr>
          <a:xfrm>
            <a:off x="368650" y="2300250"/>
            <a:ext cx="1993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>
                <a:solidFill>
                  <a:srgbClr val="434343"/>
                </a:solidFill>
              </a:rPr>
              <a:t>Se les facilitara la compra de boletos</a:t>
            </a:r>
            <a:r>
              <a:rPr lang="es-MX" sz="1600" dirty="0"/>
              <a:t> ya que se le presentaran mas destinos</a:t>
            </a:r>
            <a:endParaRPr lang="es-MX" sz="1600" dirty="0">
              <a:solidFill>
                <a:srgbClr val="434343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A8CA83A-2C14-45A6-891C-FA5EB849A8CD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4127399" y="3775125"/>
            <a:ext cx="889200" cy="987000"/>
          </a:xfrm>
        </p:spPr>
        <p:txBody>
          <a:bodyPr/>
          <a:lstStyle/>
          <a:p>
            <a:pPr algn="ctr"/>
            <a:r>
              <a:rPr lang="es-MX" dirty="0"/>
              <a:t>BENEFICIOS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8"/>
          <p:cNvSpPr txBox="1">
            <a:spLocks noGrp="1"/>
          </p:cNvSpPr>
          <p:nvPr>
            <p:ph type="ctrTitle"/>
          </p:nvPr>
        </p:nvSpPr>
        <p:spPr>
          <a:xfrm flipH="1">
            <a:off x="4939425" y="14616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GRACIAS</a:t>
            </a:r>
            <a:endParaRPr dirty="0"/>
          </a:p>
        </p:txBody>
      </p:sp>
      <p:sp>
        <p:nvSpPr>
          <p:cNvPr id="392" name="Google Shape;392;p28"/>
          <p:cNvSpPr/>
          <p:nvPr/>
        </p:nvSpPr>
        <p:spPr>
          <a:xfrm flipH="1">
            <a:off x="1081950" y="0"/>
            <a:ext cx="1628400" cy="8229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national Financ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141</Words>
  <Application>Microsoft Office PowerPoint</Application>
  <PresentationFormat>On-screen Show (16:9)</PresentationFormat>
  <Paragraphs>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Anton</vt:lpstr>
      <vt:lpstr>Abel</vt:lpstr>
      <vt:lpstr>International Finance Meeting by Slidesgo</vt:lpstr>
      <vt:lpstr>BUSCADOR DE RUTA MINIMA</vt:lpstr>
      <vt:lpstr>PROBLEMA PARA EL CLIENTE</vt:lpstr>
      <vt:lpstr>PROBLEMA PARA LA EMPRESA</vt:lpstr>
      <vt:lpstr>PROPUESTA</vt:lpstr>
      <vt:lpstr>COSTOS</vt:lpstr>
      <vt:lpstr>BENEFICIOS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MINIMUM PATH SEARCHER</dc:title>
  <dc:creator>Susy Enriquez</dc:creator>
  <cp:lastModifiedBy>Susy Enriquez</cp:lastModifiedBy>
  <cp:revision>12</cp:revision>
  <dcterms:modified xsi:type="dcterms:W3CDTF">2019-11-29T03:25:16Z</dcterms:modified>
</cp:coreProperties>
</file>